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64" r:id="rId2"/>
    <p:sldId id="256" r:id="rId3"/>
    <p:sldId id="257" r:id="rId4"/>
    <p:sldId id="266" r:id="rId5"/>
    <p:sldId id="258" r:id="rId6"/>
    <p:sldId id="259" r:id="rId7"/>
    <p:sldId id="260" r:id="rId8"/>
    <p:sldId id="261" r:id="rId9"/>
    <p:sldId id="262" r:id="rId10"/>
    <p:sldId id="263" r:id="rId11"/>
    <p:sldId id="265" r:id="rId12"/>
  </p:sldIdLst>
  <p:sldSz cx="14630400" cy="8229600"/>
  <p:notesSz cx="8229600" cy="14630400"/>
  <p:embeddedFontLst>
    <p:embeddedFont>
      <p:font typeface="Open Sans" panose="020B0606030504020204" pitchFamily="34" charset="0"/>
      <p:regular r:id="rId14"/>
      <p:bold r:id="rId15"/>
    </p:embeddedFont>
  </p:embeddedFontLst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06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52024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8F6E40-7596-666F-51EE-0752F72740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5B72AC-DB8D-7840-8D93-4AF3622ED1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0E0132D-D419-D9A4-D6F3-6EF263B4E9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B29C53-09F3-6588-84FD-E0DD76A16C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1937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40E30F-B1AD-5FB6-2594-0A5815BC48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A78C8E3-A436-732B-7FB7-93C79A37480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91A385E-1BF6-CD07-552A-167A6D35CA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05F1DC-F4C2-2319-C238-45228D82356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8423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12F391-17C7-4103-79E7-0B2FB09C4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30877E-062A-FE05-1F10-A46CC7F28C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AE2BC4-ECFC-0CC3-0FD8-A4D49EBBF6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C95111-BCC4-2C04-7AEB-DB3B42FD15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6538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randomBar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  <p:transition spd="slow">
    <p:randomBar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slow">
    <p:randomBar dir="vert"/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216FB-E5E8-8F2F-D6D5-B0BDCEBC6A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46D61AA-B57D-13DC-C60E-4294BC8E7083}"/>
              </a:ext>
            </a:extLst>
          </p:cNvPr>
          <p:cNvSpPr/>
          <p:nvPr/>
        </p:nvSpPr>
        <p:spPr>
          <a:xfrm>
            <a:off x="12825663" y="7688177"/>
            <a:ext cx="1720516" cy="481263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7" name="Picture 1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A37ADF4B-10AC-7AF7-BEA7-9EDE56A65DF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1301"/>
          <a:stretch/>
        </p:blipFill>
        <p:spPr>
          <a:xfrm>
            <a:off x="595562" y="1902744"/>
            <a:ext cx="13439275" cy="3608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31331"/>
      </p:ext>
    </p:extLst>
  </p:cSld>
  <p:clrMapOvr>
    <a:masterClrMapping/>
  </p:clrMapOvr>
  <p:transition spd="slow">
    <p:randomBar dir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071324"/>
            <a:ext cx="6893719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Conclusion &amp; Future Scope</a:t>
            </a:r>
            <a:endParaRPr lang="en-US" sz="43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705481" y="2127409"/>
            <a:ext cx="30480" cy="5030748"/>
          </a:xfrm>
          <a:prstGeom prst="roundRect">
            <a:avLst>
              <a:gd name="adj" fmla="val 1215000"/>
            </a:avLst>
          </a:prstGeom>
          <a:solidFill>
            <a:srgbClr val="FFFFFF">
              <a:alpha val="24000"/>
            </a:srgbClr>
          </a:solidFill>
          <a:ln/>
        </p:spPr>
        <p:txBody>
          <a:bodyPr/>
          <a:lstStyle/>
          <a:p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967954" y="2667476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Shape 3"/>
          <p:cNvSpPr/>
          <p:nvPr/>
        </p:nvSpPr>
        <p:spPr>
          <a:xfrm>
            <a:off x="6443008" y="2405063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649462" y="2518172"/>
            <a:ext cx="1423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endParaRPr lang="en-US" sz="25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8078510" y="237422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Conclusion</a:t>
            </a:r>
            <a:endParaRPr lang="en-US" sz="21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8078510" y="2865239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Successful machine learning implementation for car price prediction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8078510" y="3803452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Dual GUIs enhance project accessibility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6967954" y="4907348"/>
            <a:ext cx="864037" cy="30480"/>
          </a:xfrm>
          <a:prstGeom prst="roundRect">
            <a:avLst>
              <a:gd name="adj" fmla="val 1215000"/>
            </a:avLst>
          </a:prstGeom>
          <a:solidFill>
            <a:srgbClr val="29DDDA"/>
          </a:solidFill>
          <a:ln/>
        </p:spPr>
        <p:txBody>
          <a:bodyPr/>
          <a:lstStyle/>
          <a:p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6443008" y="4644934"/>
            <a:ext cx="555427" cy="555427"/>
          </a:xfrm>
          <a:prstGeom prst="roundRect">
            <a:avLst>
              <a:gd name="adj" fmla="val 66675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6629221" y="4758043"/>
            <a:ext cx="182999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  <a:endParaRPr lang="en-US" sz="25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8078510" y="461409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Future Scope</a:t>
            </a:r>
            <a:endParaRPr lang="en-US" sz="21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8078510" y="5105110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Advanced models like Random Forest, XGBoost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8078510" y="5648274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Add more features: location, brand, condition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8078510" y="6191437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Integrate a database for user inputs and predictions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5EB0C8E-524E-B9AF-1E24-20FC18B8AAAE}"/>
              </a:ext>
            </a:extLst>
          </p:cNvPr>
          <p:cNvSpPr/>
          <p:nvPr/>
        </p:nvSpPr>
        <p:spPr>
          <a:xfrm>
            <a:off x="12825663" y="7688177"/>
            <a:ext cx="1720516" cy="481263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" name="Text 14">
            <a:extLst>
              <a:ext uri="{FF2B5EF4-FFF2-40B4-BE49-F238E27FC236}">
                <a16:creationId xmlns:a16="http://schemas.microsoft.com/office/drawing/2014/main" id="{0B706AD4-857D-BB54-AACF-6FD7643C5CB8}"/>
              </a:ext>
            </a:extLst>
          </p:cNvPr>
          <p:cNvSpPr/>
          <p:nvPr/>
        </p:nvSpPr>
        <p:spPr>
          <a:xfrm>
            <a:off x="8110590" y="6704788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Collaboration with </a:t>
            </a:r>
            <a:r>
              <a:rPr lang="en-US" sz="1900" dirty="0" err="1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Pakwheel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p:transition spd="slow">
    <p:randomBar dir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33B5A6-7CBD-B079-65E5-E13D5C8C32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69FBD8D-CF15-C8D7-F043-B9D01AD6C082}"/>
              </a:ext>
            </a:extLst>
          </p:cNvPr>
          <p:cNvSpPr/>
          <p:nvPr/>
        </p:nvSpPr>
        <p:spPr>
          <a:xfrm>
            <a:off x="2644710" y="3793807"/>
            <a:ext cx="8448405" cy="1307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13800" b="1" dirty="0">
                <a:solidFill>
                  <a:srgbClr val="F0FC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 You</a:t>
            </a:r>
            <a:endParaRPr lang="en-US" sz="13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F80A9BC-99B3-92C9-2ADD-2B75ED297DF6}"/>
              </a:ext>
            </a:extLst>
          </p:cNvPr>
          <p:cNvSpPr/>
          <p:nvPr/>
        </p:nvSpPr>
        <p:spPr>
          <a:xfrm>
            <a:off x="12825663" y="7688177"/>
            <a:ext cx="1720516" cy="481263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4" name="Text 0">
            <a:extLst>
              <a:ext uri="{FF2B5EF4-FFF2-40B4-BE49-F238E27FC236}">
                <a16:creationId xmlns:a16="http://schemas.microsoft.com/office/drawing/2014/main" id="{D7387538-EFDC-1090-7E0A-9C02C34E1E90}"/>
              </a:ext>
            </a:extLst>
          </p:cNvPr>
          <p:cNvSpPr/>
          <p:nvPr/>
        </p:nvSpPr>
        <p:spPr>
          <a:xfrm>
            <a:off x="3687446" y="4734350"/>
            <a:ext cx="7405669" cy="7340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800" b="1" dirty="0">
                <a:solidFill>
                  <a:srgbClr val="F0FC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Keep Growing &amp; Smiling</a:t>
            </a:r>
            <a:endParaRPr lang="en-US" sz="4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4447643"/>
      </p:ext>
    </p:extLst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228612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Car Selling Price Prediction Using Machine Learning</a:t>
            </a:r>
            <a:endParaRPr lang="en-US" sz="43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350437" y="3970496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32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Project by Muhammad Sudais Khalid</a:t>
            </a:r>
            <a:endParaRPr lang="en-US" sz="3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6350437" y="4643199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BSAI-23F-0050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350437" y="5124569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BS Artificial Intelligence, Semester 3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350437" y="5605939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Instructor: Sir Muhammad Tahir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DC2A4AA-899C-2128-1F7E-373F20A2A712}"/>
              </a:ext>
            </a:extLst>
          </p:cNvPr>
          <p:cNvSpPr/>
          <p:nvPr/>
        </p:nvSpPr>
        <p:spPr>
          <a:xfrm>
            <a:off x="12825663" y="7688177"/>
            <a:ext cx="1720516" cy="481263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">
            <a:extLst>
              <a:ext uri="{FF2B5EF4-FFF2-40B4-BE49-F238E27FC236}">
                <a16:creationId xmlns:a16="http://schemas.microsoft.com/office/drawing/2014/main" id="{7A6995A3-B8A7-6329-BB8E-884DFEAF3F84}"/>
              </a:ext>
            </a:extLst>
          </p:cNvPr>
          <p:cNvSpPr/>
          <p:nvPr/>
        </p:nvSpPr>
        <p:spPr>
          <a:xfrm>
            <a:off x="575279" y="3057212"/>
            <a:ext cx="6327815" cy="3207381"/>
          </a:xfrm>
          <a:prstGeom prst="roundRect">
            <a:avLst>
              <a:gd name="adj" fmla="val 18668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3" name="Shape 1">
            <a:extLst>
              <a:ext uri="{FF2B5EF4-FFF2-40B4-BE49-F238E27FC236}">
                <a16:creationId xmlns:a16="http://schemas.microsoft.com/office/drawing/2014/main" id="{D361B3D5-3175-C2BD-C172-61E3EF06CF6D}"/>
              </a:ext>
            </a:extLst>
          </p:cNvPr>
          <p:cNvSpPr/>
          <p:nvPr/>
        </p:nvSpPr>
        <p:spPr>
          <a:xfrm>
            <a:off x="7191852" y="3057211"/>
            <a:ext cx="6327815" cy="3207381"/>
          </a:xfrm>
          <a:prstGeom prst="roundRect">
            <a:avLst>
              <a:gd name="adj" fmla="val 18668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 0"/>
          <p:cNvSpPr/>
          <p:nvPr/>
        </p:nvSpPr>
        <p:spPr>
          <a:xfrm>
            <a:off x="864037" y="1965007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Project Introduction</a:t>
            </a:r>
            <a:endParaRPr lang="en-US" sz="43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291972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Objective</a:t>
            </a:r>
            <a:endParaRPr lang="en-US" sz="21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3941849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Predict used car selling prices using machine learning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623929" y="332806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Key Features</a:t>
            </a:r>
            <a:endParaRPr lang="en-US" sz="21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623929" y="3857625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Year of manufacture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623929" y="4338995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Kilometers driven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623929" y="482036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Fuel type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623929" y="530173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Seller type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623929" y="578310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Transmission type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4BBA555-B609-252B-D599-802628BACD04}"/>
              </a:ext>
            </a:extLst>
          </p:cNvPr>
          <p:cNvSpPr/>
          <p:nvPr/>
        </p:nvSpPr>
        <p:spPr>
          <a:xfrm>
            <a:off x="12825663" y="7688177"/>
            <a:ext cx="1720516" cy="481263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E8FE59-6601-0871-3289-75B82B831D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37526DA7-F503-0423-9141-9AA6995091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665" y="569345"/>
            <a:ext cx="13273069" cy="748760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83986601-AC0D-F158-7509-91C22802E56C}"/>
              </a:ext>
            </a:extLst>
          </p:cNvPr>
          <p:cNvSpPr/>
          <p:nvPr/>
        </p:nvSpPr>
        <p:spPr>
          <a:xfrm>
            <a:off x="864037" y="533249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Visual Introduction</a:t>
            </a:r>
            <a:endParaRPr lang="en-US" sz="43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EF02E5-ED63-ECB1-1151-716AF73581BE}"/>
              </a:ext>
            </a:extLst>
          </p:cNvPr>
          <p:cNvSpPr/>
          <p:nvPr/>
        </p:nvSpPr>
        <p:spPr>
          <a:xfrm>
            <a:off x="12825663" y="7688177"/>
            <a:ext cx="1720516" cy="481263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2403793"/>
      </p:ext>
    </p:extLst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071324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Technologies Used</a:t>
            </a:r>
            <a:endParaRPr lang="en-US" sz="43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2127409"/>
            <a:ext cx="617220" cy="6172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299144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Python</a:t>
            </a:r>
            <a:endParaRPr lang="en-US" sz="21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864037" y="3482459"/>
            <a:ext cx="3522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Programming language for development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7142" y="2127409"/>
            <a:ext cx="617220" cy="6172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57142" y="299144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scikit-learn</a:t>
            </a:r>
            <a:endParaRPr lang="en-US" sz="21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4757142" y="3482459"/>
            <a:ext cx="3522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Machine learning library for model implementation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4037" y="5013127"/>
            <a:ext cx="617220" cy="617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864037" y="587716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Pandas</a:t>
            </a:r>
            <a:endParaRPr lang="en-US" sz="21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864037" y="6368177"/>
            <a:ext cx="3522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Library for data handling and manipulation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57142" y="5013127"/>
            <a:ext cx="617220" cy="61722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57142" y="587716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Streamlit</a:t>
            </a:r>
            <a:endParaRPr lang="en-US" sz="21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4757142" y="6368177"/>
            <a:ext cx="3522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Library for web-based GUI development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p:transition spd="slow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94358" y="636627"/>
            <a:ext cx="5130046" cy="641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F0FC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Dataset Description</a:t>
            </a:r>
            <a:endParaRPr lang="en-US" sz="4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294358" y="1624132"/>
            <a:ext cx="7528084" cy="5968841"/>
          </a:xfrm>
          <a:prstGeom prst="roundRect">
            <a:avLst>
              <a:gd name="adj" fmla="val 5802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6301978" y="1631752"/>
            <a:ext cx="7512844" cy="6615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32721" y="1777841"/>
            <a:ext cx="7051358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Car_Name (Dropped)</a:t>
            </a: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301978" y="2293263"/>
            <a:ext cx="7512844" cy="66151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6532721" y="2439352"/>
            <a:ext cx="7051358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Year (Manufacturing Year)</a:t>
            </a: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6301978" y="2954774"/>
            <a:ext cx="7512844" cy="6615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6532721" y="3100864"/>
            <a:ext cx="7051358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Present_Price (Current Market Value)</a:t>
            </a: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Shape 8"/>
          <p:cNvSpPr/>
          <p:nvPr/>
        </p:nvSpPr>
        <p:spPr>
          <a:xfrm>
            <a:off x="6301978" y="3616285"/>
            <a:ext cx="7512844" cy="66151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32721" y="3762375"/>
            <a:ext cx="7051358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Kms_Driven (Distance Traveled)</a:t>
            </a: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6301978" y="4277797"/>
            <a:ext cx="7512844" cy="6615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532721" y="4423886"/>
            <a:ext cx="7051358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Fuel_Type (Petrol, Diesel, CNG)</a:t>
            </a: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301978" y="4939308"/>
            <a:ext cx="7512844" cy="66151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6" name="Text 13"/>
          <p:cNvSpPr/>
          <p:nvPr/>
        </p:nvSpPr>
        <p:spPr>
          <a:xfrm>
            <a:off x="6532721" y="5085398"/>
            <a:ext cx="7051358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Seller_Type (Dealer, Individual)</a:t>
            </a: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6301978" y="5600819"/>
            <a:ext cx="7512844" cy="6615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6532721" y="5746909"/>
            <a:ext cx="7051358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Transmission (Manual, Automatic)</a:t>
            </a: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9" name="Shape 16"/>
          <p:cNvSpPr/>
          <p:nvPr/>
        </p:nvSpPr>
        <p:spPr>
          <a:xfrm>
            <a:off x="6301978" y="6262330"/>
            <a:ext cx="7512844" cy="66151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Text 17"/>
          <p:cNvSpPr/>
          <p:nvPr/>
        </p:nvSpPr>
        <p:spPr>
          <a:xfrm>
            <a:off x="6532721" y="6408420"/>
            <a:ext cx="7051358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Owner (Number of Previous Owners)</a:t>
            </a: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1" name="Shape 18"/>
          <p:cNvSpPr/>
          <p:nvPr/>
        </p:nvSpPr>
        <p:spPr>
          <a:xfrm>
            <a:off x="6301978" y="6923842"/>
            <a:ext cx="7512844" cy="6615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6532721" y="7069931"/>
            <a:ext cx="7051358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00"/>
              </a:lnSpc>
              <a:buNone/>
            </a:pPr>
            <a:r>
              <a:rPr lang="en-US" sz="18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Selling_Price (Target Variable)</a:t>
            </a: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02438A4-CDA2-99AF-5C27-D4971F915307}"/>
              </a:ext>
            </a:extLst>
          </p:cNvPr>
          <p:cNvSpPr/>
          <p:nvPr/>
        </p:nvSpPr>
        <p:spPr>
          <a:xfrm>
            <a:off x="12825663" y="7688177"/>
            <a:ext cx="1720516" cy="481263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3280" y="596384"/>
            <a:ext cx="7630239" cy="12013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F0FC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 Preprocessing &amp; Model Implementation</a:t>
            </a:r>
            <a:endParaRPr lang="en-US" sz="37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3280" y="2122051"/>
            <a:ext cx="1081207" cy="205120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48813" y="2338268"/>
            <a:ext cx="2402800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 Preprocessing</a:t>
            </a:r>
            <a:endParaRPr lang="en-US" sz="18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7648813" y="2768203"/>
            <a:ext cx="6224707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Removed Car_Name</a:t>
            </a:r>
            <a:endParaRPr lang="en-US" sz="17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7648813" y="3189684"/>
            <a:ext cx="6224707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One-hot encoding categorical variables</a:t>
            </a:r>
            <a:endParaRPr lang="en-US" sz="17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7648813" y="3611166"/>
            <a:ext cx="6224707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Split dataset: 80% training, 20% testing</a:t>
            </a:r>
            <a:endParaRPr lang="en-US" sz="17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3280" y="4173260"/>
            <a:ext cx="1081207" cy="172997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648813" y="4389477"/>
            <a:ext cx="2555915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Implementation</a:t>
            </a:r>
            <a:endParaRPr lang="en-US" sz="18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7648813" y="4819412"/>
            <a:ext cx="6224707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Linear Regression using scikit-learn</a:t>
            </a:r>
            <a:endParaRPr lang="en-US" sz="17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3280" y="5903238"/>
            <a:ext cx="1081207" cy="1729978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648813" y="6119455"/>
            <a:ext cx="2402800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Evaluation</a:t>
            </a:r>
            <a:endParaRPr lang="en-US" sz="18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7648813" y="6549390"/>
            <a:ext cx="6224707" cy="3458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Used Mean Squared Error (MSE) metric</a:t>
            </a:r>
            <a:endParaRPr lang="en-US" sz="17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7EBB481-829C-28BE-4034-3DF9022130AB}"/>
              </a:ext>
            </a:extLst>
          </p:cNvPr>
          <p:cNvSpPr/>
          <p:nvPr/>
        </p:nvSpPr>
        <p:spPr>
          <a:xfrm>
            <a:off x="12825663" y="7688177"/>
            <a:ext cx="1720516" cy="481263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719733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GUI Implementation</a:t>
            </a:r>
            <a:endParaRPr lang="en-US" sz="43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1899285"/>
            <a:ext cx="6266021" cy="387262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6080522"/>
            <a:ext cx="3252788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Streamlit (Web-based UI)</a:t>
            </a:r>
            <a:endParaRPr lang="en-US" sz="21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864037" y="6571536"/>
            <a:ext cx="62660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Simple web interface for user input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64037" y="7114699"/>
            <a:ext cx="62660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Displays predicted price and model metrics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00342" y="1899285"/>
            <a:ext cx="6266021" cy="387262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00342" y="6080522"/>
            <a:ext cx="4116229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Tkinter (Desktop Application UI)</a:t>
            </a:r>
            <a:endParaRPr lang="en-US" sz="21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7500342" y="6571536"/>
            <a:ext cx="62660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Graphical desktop app with dropdowns and fields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7500342" y="7114699"/>
            <a:ext cx="62660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Shows prediction result directly on interface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4D0286-F715-1265-1E23-091EFB8C4D4B}"/>
              </a:ext>
            </a:extLst>
          </p:cNvPr>
          <p:cNvSpPr/>
          <p:nvPr/>
        </p:nvSpPr>
        <p:spPr>
          <a:xfrm>
            <a:off x="12825663" y="7688177"/>
            <a:ext cx="1720516" cy="481263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p:transition spd="slow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413789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Results &amp; Evaluation</a:t>
            </a:r>
            <a:endParaRPr lang="en-US" sz="43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864037" y="5193983"/>
            <a:ext cx="6327815" cy="1983819"/>
          </a:xfrm>
          <a:prstGeom prst="roundRect">
            <a:avLst>
              <a:gd name="adj" fmla="val 18668"/>
            </a:avLst>
          </a:prstGeom>
          <a:solidFill>
            <a:srgbClr val="0A081B"/>
          </a:solidFill>
          <a:ln w="3048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141333" y="547127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Performance</a:t>
            </a:r>
            <a:endParaRPr lang="en-US" sz="21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141333" y="5962293"/>
            <a:ext cx="577322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Reasonable accuracy in price prediction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141333" y="6505456"/>
            <a:ext cx="577322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Measured using Mean Squared Error (MSE)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438668" y="5193983"/>
            <a:ext cx="6327815" cy="1983819"/>
          </a:xfrm>
          <a:prstGeom prst="roundRect">
            <a:avLst>
              <a:gd name="adj" fmla="val 18668"/>
            </a:avLst>
          </a:prstGeom>
          <a:solidFill>
            <a:srgbClr val="0A081B"/>
          </a:solidFill>
          <a:ln w="3048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715964" y="547127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User Accessibility</a:t>
            </a:r>
            <a:endParaRPr lang="en-US" sz="21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715964" y="5962293"/>
            <a:ext cx="577322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Streamlit and Tkinter for user-friendly experience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7715964" y="6505456"/>
            <a:ext cx="577322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Users can estimate car prices via both GUIs</a:t>
            </a:r>
            <a:endParaRPr lang="en-US" sz="19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DF31C3F-3AAC-5DBC-1B0A-CFD258545AD2}"/>
              </a:ext>
            </a:extLst>
          </p:cNvPr>
          <p:cNvSpPr/>
          <p:nvPr/>
        </p:nvSpPr>
        <p:spPr>
          <a:xfrm>
            <a:off x="12825663" y="7688177"/>
            <a:ext cx="1720516" cy="481263"/>
          </a:xfrm>
          <a:prstGeom prst="rect">
            <a:avLst/>
          </a:prstGeom>
          <a:solidFill>
            <a:srgbClr val="070614"/>
          </a:solidFill>
          <a:ln>
            <a:solidFill>
              <a:srgbClr val="07061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K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  <p:transition spd="slow">
    <p:randomBar dir="vert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321</Words>
  <Application>Microsoft Office PowerPoint</Application>
  <PresentationFormat>Custom</PresentationFormat>
  <Paragraphs>81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Sudais Khalid</cp:lastModifiedBy>
  <cp:revision>12</cp:revision>
  <dcterms:created xsi:type="dcterms:W3CDTF">2025-01-30T03:33:58Z</dcterms:created>
  <dcterms:modified xsi:type="dcterms:W3CDTF">2025-01-30T03:58:29Z</dcterms:modified>
</cp:coreProperties>
</file>